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367" r:id="rId3"/>
    <p:sldId id="275" r:id="rId4"/>
    <p:sldId id="373" r:id="rId5"/>
    <p:sldId id="375" r:id="rId6"/>
    <p:sldId id="257" r:id="rId7"/>
    <p:sldId id="486" r:id="rId8"/>
    <p:sldId id="487" r:id="rId9"/>
    <p:sldId id="488" r:id="rId10"/>
    <p:sldId id="489" r:id="rId11"/>
    <p:sldId id="259" r:id="rId12"/>
    <p:sldId id="323" r:id="rId13"/>
    <p:sldId id="325" r:id="rId14"/>
    <p:sldId id="327" r:id="rId15"/>
    <p:sldId id="328" r:id="rId16"/>
    <p:sldId id="330" r:id="rId17"/>
    <p:sldId id="332" r:id="rId18"/>
    <p:sldId id="334" r:id="rId19"/>
    <p:sldId id="335" r:id="rId20"/>
    <p:sldId id="337" r:id="rId21"/>
    <p:sldId id="339" r:id="rId22"/>
    <p:sldId id="341" r:id="rId23"/>
    <p:sldId id="343" r:id="rId24"/>
    <p:sldId id="344" r:id="rId25"/>
    <p:sldId id="346" r:id="rId26"/>
    <p:sldId id="490" r:id="rId27"/>
    <p:sldId id="491" r:id="rId28"/>
    <p:sldId id="355" r:id="rId29"/>
    <p:sldId id="263" r:id="rId30"/>
    <p:sldId id="271" r:id="rId3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050B9D3-77AE-4952-9999-A0C3BA19E92A}">
          <p14:sldIdLst>
            <p14:sldId id="272"/>
            <p14:sldId id="367"/>
            <p14:sldId id="275"/>
            <p14:sldId id="373"/>
            <p14:sldId id="375"/>
            <p14:sldId id="257"/>
            <p14:sldId id="486"/>
            <p14:sldId id="487"/>
            <p14:sldId id="488"/>
            <p14:sldId id="489"/>
            <p14:sldId id="259"/>
            <p14:sldId id="323"/>
            <p14:sldId id="325"/>
            <p14:sldId id="327"/>
            <p14:sldId id="328"/>
            <p14:sldId id="330"/>
            <p14:sldId id="332"/>
            <p14:sldId id="334"/>
            <p14:sldId id="335"/>
            <p14:sldId id="337"/>
            <p14:sldId id="339"/>
            <p14:sldId id="341"/>
            <p14:sldId id="343"/>
            <p14:sldId id="344"/>
            <p14:sldId id="346"/>
            <p14:sldId id="490"/>
            <p14:sldId id="491"/>
            <p14:sldId id="355"/>
            <p14:sldId id="263"/>
            <p14:sldId id="271"/>
          </p14:sldIdLst>
        </p14:section>
        <p14:section name="Sección sin título" id="{FC0C1F9A-7D61-4D41-A943-8C65BFBFB49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66" d="100"/>
          <a:sy n="66" d="100"/>
        </p:scale>
        <p:origin x="-149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esktop\UFPEL%20-%20ARQUIVOS\Turma%2009\Unidade%2003\Semana%2013\PCD%20final\Geisell%20-%20PCD%20final%20ajustad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esktop\UFPEL%20-%20ARQUIVOS\Turma%2009\Unidade%2003\Semana%2013\PCD%20final\Geisell%20-%20PCD%20final%20ajustad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esktop\UFPEL%20-%20ARQUIVOS\Turma%2009\Unidade%2003\Semana%2013\PCD%20final\Geisell%20-%20PCD%20final%20ajustad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ilton\Desktop\UFPEL%20-%20ARQUIVOS\Turma%2009\Unidade%2003\Semana%2013\PCD%20final\Geisell%20-%20PCD%20final%20ajustad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pessoas com hipertensão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743552"/>
        <c:axId val="6816320"/>
      </c:barChart>
      <c:catAx>
        <c:axId val="6743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16320"/>
        <c:crosses val="autoZero"/>
        <c:auto val="1"/>
        <c:lblAlgn val="ctr"/>
        <c:lblOffset val="100"/>
        <c:noMultiLvlLbl val="0"/>
      </c:catAx>
      <c:valAx>
        <c:axId val="681632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67435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pessoas com hipertensão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332352"/>
        <c:axId val="6818624"/>
      </c:barChart>
      <c:catAx>
        <c:axId val="733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18624"/>
        <c:crosses val="autoZero"/>
        <c:auto val="1"/>
        <c:lblAlgn val="ctr"/>
        <c:lblOffset val="100"/>
        <c:noMultiLvlLbl val="0"/>
      </c:catAx>
      <c:valAx>
        <c:axId val="6818624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733235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pessoas com hipertensão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308800"/>
        <c:axId val="6833856"/>
      </c:barChart>
      <c:catAx>
        <c:axId val="730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33856"/>
        <c:crosses val="autoZero"/>
        <c:auto val="1"/>
        <c:lblAlgn val="ctr"/>
        <c:lblOffset val="100"/>
        <c:noMultiLvlLbl val="0"/>
      </c:catAx>
      <c:valAx>
        <c:axId val="6833856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7308800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Indicadores!$R$32</c:f>
              <c:strCache>
                <c:ptCount val="1"/>
                <c:pt idx="0">
                  <c:v>Proporção de pessoas com diabetes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Indicadores!$S$31:$U$31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Indicadores!$S$32:$U$32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7649792"/>
        <c:axId val="6839040"/>
      </c:barChart>
      <c:catAx>
        <c:axId val="7649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39040"/>
        <c:crosses val="autoZero"/>
        <c:auto val="1"/>
        <c:lblAlgn val="ctr"/>
        <c:lblOffset val="100"/>
        <c:noMultiLvlLbl val="0"/>
      </c:catAx>
      <c:valAx>
        <c:axId val="6839040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crossAx val="7649792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08/02/2016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200" dirty="0">
                <a:latin typeface="Garamond" panose="02020404030301010803" pitchFamily="18" charset="0"/>
                <a:cs typeface="Arial" panose="020B0604020202020204" pitchFamily="34" charset="0"/>
              </a:rPr>
              <a:t>UNIVERSIDADE ABERTA DO SUS</a:t>
            </a:r>
          </a:p>
          <a:p>
            <a:pPr algn="ctr"/>
            <a:r>
              <a:rPr lang="pt-BR" sz="2200" dirty="0">
                <a:latin typeface="Garamond" panose="02020404030301010803" pitchFamily="18" charset="0"/>
                <a:cs typeface="Arial" panose="020B0604020202020204" pitchFamily="34" charset="0"/>
              </a:rPr>
              <a:t>UNIVERSIDADE FEDERAL DE PELOTAS</a:t>
            </a:r>
          </a:p>
          <a:p>
            <a:pPr algn="ctr"/>
            <a:r>
              <a:rPr lang="pt-BR" sz="2200" dirty="0">
                <a:latin typeface="Garamond" panose="02020404030301010803" pitchFamily="18" charset="0"/>
                <a:cs typeface="Arial" panose="020B0604020202020204" pitchFamily="34" charset="0"/>
              </a:rPr>
              <a:t>Especialização em Saúde da Família</a:t>
            </a:r>
          </a:p>
          <a:p>
            <a:pPr algn="ctr"/>
            <a:r>
              <a:rPr lang="pt-BR" sz="2200" dirty="0">
                <a:latin typeface="Garamond" panose="02020404030301010803" pitchFamily="18" charset="0"/>
                <a:cs typeface="Arial" panose="020B0604020202020204" pitchFamily="34" charset="0"/>
              </a:rPr>
              <a:t>Modalidade a Distância</a:t>
            </a:r>
          </a:p>
          <a:p>
            <a:pPr algn="ctr"/>
            <a:r>
              <a:rPr lang="pt-BR" sz="2200" dirty="0">
                <a:latin typeface="Garamond" panose="02020404030301010803" pitchFamily="18" charset="0"/>
                <a:cs typeface="Arial" panose="020B0604020202020204" pitchFamily="34" charset="0"/>
              </a:rPr>
              <a:t>Turma nº 9</a:t>
            </a:r>
          </a:p>
          <a:p>
            <a:pPr algn="ctr"/>
            <a:endParaRPr lang="pt-BR" sz="24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algn="ctr"/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</a:p>
          <a:p>
            <a:endParaRPr lang="pt-BR" sz="22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algn="ctr"/>
            <a:r>
              <a:rPr lang="pt-BR" sz="2200" dirty="0" smtClean="0">
                <a:latin typeface="Garamond" panose="02020404030301010803" pitchFamily="18" charset="0"/>
                <a:cs typeface="Arial" panose="020B0604020202020204" pitchFamily="34" charset="0"/>
              </a:rPr>
              <a:t>Qualificação da </a:t>
            </a:r>
            <a:r>
              <a:rPr lang="pt-BR" sz="2200" dirty="0">
                <a:latin typeface="Garamond" panose="02020404030301010803" pitchFamily="18" charset="0"/>
                <a:cs typeface="Arial" panose="020B0604020202020204" pitchFamily="34" charset="0"/>
              </a:rPr>
              <a:t>Atenção à Saúde dos Hipertensos e Diabéticos da UBS </a:t>
            </a:r>
            <a:r>
              <a:rPr lang="pt-BR" sz="2200" dirty="0" err="1">
                <a:latin typeface="Garamond" panose="02020404030301010803" pitchFamily="18" charset="0"/>
                <a:cs typeface="Arial" panose="020B0604020202020204" pitchFamily="34" charset="0"/>
              </a:rPr>
              <a:t>Elpidio</a:t>
            </a:r>
            <a:r>
              <a:rPr lang="pt-BR" sz="2200" dirty="0">
                <a:latin typeface="Garamond" panose="02020404030301010803" pitchFamily="18" charset="0"/>
                <a:cs typeface="Arial" panose="020B0604020202020204" pitchFamily="34" charset="0"/>
              </a:rPr>
              <a:t> Moreira Sousa, no Município Rio </a:t>
            </a:r>
            <a:r>
              <a:rPr lang="pt-BR" sz="2200" dirty="0" smtClean="0">
                <a:latin typeface="Garamond" panose="02020404030301010803" pitchFamily="18" charset="0"/>
                <a:cs typeface="Arial" panose="020B0604020202020204" pitchFamily="34" charset="0"/>
              </a:rPr>
              <a:t>Branco/AC</a:t>
            </a:r>
            <a:endParaRPr lang="pt-BR" sz="22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endParaRPr lang="pt-BR" sz="22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algn="ctr"/>
            <a:endParaRPr lang="pt-BR" sz="22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algn="ctr"/>
            <a:r>
              <a:rPr lang="pt-BR" sz="2200" dirty="0" err="1" smtClean="0">
                <a:latin typeface="Garamond" panose="02020404030301010803" pitchFamily="18" charset="0"/>
                <a:cs typeface="Arial" panose="020B0604020202020204" pitchFamily="34" charset="0"/>
              </a:rPr>
              <a:t>Geisell</a:t>
            </a:r>
            <a:r>
              <a:rPr lang="pt-BR" sz="2200" dirty="0" smtClean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pt-BR" sz="2200" dirty="0">
                <a:latin typeface="Garamond" panose="02020404030301010803" pitchFamily="18" charset="0"/>
                <a:cs typeface="Arial" panose="020B0604020202020204" pitchFamily="34" charset="0"/>
              </a:rPr>
              <a:t>Martinez Torres</a:t>
            </a:r>
          </a:p>
          <a:p>
            <a:pPr algn="ctr"/>
            <a:endParaRPr lang="pt-BR" sz="22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algn="ctr"/>
            <a:endParaRPr lang="pt-BR" sz="2200" dirty="0" smtClean="0">
              <a:latin typeface="Garamond" panose="02020404030301010803" pitchFamily="18" charset="0"/>
            </a:endParaRPr>
          </a:p>
          <a:p>
            <a:pPr algn="ctr"/>
            <a:r>
              <a:rPr lang="pt-BR" sz="2200" dirty="0" smtClean="0">
                <a:latin typeface="Garamond" panose="02020404030301010803" pitchFamily="18" charset="0"/>
              </a:rPr>
              <a:t>Orientador</a:t>
            </a:r>
            <a:r>
              <a:rPr lang="pt-BR" sz="2200" dirty="0">
                <a:latin typeface="Garamond" panose="02020404030301010803" pitchFamily="18" charset="0"/>
              </a:rPr>
              <a:t>: Ailton Gomes Brant</a:t>
            </a:r>
          </a:p>
          <a:p>
            <a:pPr algn="ctr"/>
            <a:endParaRPr lang="pt-BR" sz="2400" b="1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algn="ctr"/>
            <a:endParaRPr lang="pt-BR" sz="2400" b="1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algn="ctr"/>
            <a:endParaRPr lang="pt-B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pic>
        <p:nvPicPr>
          <p:cNvPr id="3" name="Picture 10" descr="http://www.anreis.com.br/una-nov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87" y="166383"/>
            <a:ext cx="2089201" cy="153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m 3" descr="http://portal.ufpel.edu.br/wp-content/themes/Portal/imagens/escudo-fb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0"/>
            <a:ext cx="2411760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531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895" y="9607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Metodologia - Logística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895" y="1052736"/>
            <a:ext cx="91440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5488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633413" algn="l"/>
              </a:tabLst>
            </a:pPr>
            <a:r>
              <a:rPr lang="pt-BR" sz="2400" b="1" dirty="0">
                <a:latin typeface="Garamond" panose="02020404030301010803" pitchFamily="18" charset="0"/>
              </a:rPr>
              <a:t>Logística utilizada:</a:t>
            </a:r>
          </a:p>
          <a:p>
            <a:pPr marL="1065212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76325" algn="l"/>
              </a:tabLst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Manual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de hipertensão e diabetes do MS,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2013</a:t>
            </a:r>
            <a:r>
              <a:rPr lang="pt-BR" sz="2400" dirty="0" smtClean="0">
                <a:latin typeface="Garamond" panose="02020404030301010803" pitchFamily="18" charset="0"/>
              </a:rPr>
              <a:t>;</a:t>
            </a:r>
          </a:p>
          <a:p>
            <a:pPr marL="1065212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76325" algn="l"/>
              </a:tabLst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Revisão dos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dados registrados na SEMSA do ano 2010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a 2015;</a:t>
            </a:r>
          </a:p>
          <a:p>
            <a:pPr marL="1065212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76325" algn="l"/>
              </a:tabLst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Garantia do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material adequado para a tomada da medida da pressão arterial (</a:t>
            </a:r>
            <a:r>
              <a:rPr lang="pt-B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esfigmomanômetro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, manguitos, fita métrica) na UBS e para a realização do </a:t>
            </a:r>
            <a:r>
              <a:rPr lang="pt-B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hemoglicoteste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 na primeira semana da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intervenção;</a:t>
            </a:r>
          </a:p>
          <a:p>
            <a:pPr marL="1065212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76325" algn="l"/>
              </a:tabLst>
            </a:pPr>
            <a:r>
              <a:rPr lang="pt-BR" sz="2400" dirty="0" smtClean="0">
                <a:latin typeface="Garamond" panose="02020404030301010803" pitchFamily="18" charset="0"/>
              </a:rPr>
              <a:t>Ficha-espelho</a:t>
            </a:r>
            <a:r>
              <a:rPr lang="pt-BR" sz="2400" dirty="0">
                <a:latin typeface="Garamond" panose="02020404030301010803" pitchFamily="18" charset="0"/>
              </a:rPr>
              <a:t> </a:t>
            </a:r>
            <a:r>
              <a:rPr lang="pt-BR" sz="2400" dirty="0" smtClean="0">
                <a:latin typeface="Garamond" panose="02020404030301010803" pitchFamily="18" charset="0"/>
              </a:rPr>
              <a:t>utilizada no município e ficha complementar;</a:t>
            </a:r>
          </a:p>
          <a:p>
            <a:pPr marL="1065212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76325" algn="l"/>
              </a:tabLst>
            </a:pPr>
            <a:r>
              <a:rPr lang="pt-BR" sz="2400" dirty="0" smtClean="0">
                <a:latin typeface="Garamond" panose="02020404030301010803" pitchFamily="18" charset="0"/>
              </a:rPr>
              <a:t>Planilha </a:t>
            </a:r>
            <a:r>
              <a:rPr lang="pt-BR" sz="2400" dirty="0">
                <a:latin typeface="Garamond" panose="02020404030301010803" pitchFamily="18" charset="0"/>
              </a:rPr>
              <a:t>eletrônica coleta de </a:t>
            </a:r>
            <a:r>
              <a:rPr lang="pt-BR" sz="2400" dirty="0" smtClean="0">
                <a:latin typeface="Garamond" panose="02020404030301010803" pitchFamily="18" charset="0"/>
              </a:rPr>
              <a:t>dados;</a:t>
            </a:r>
          </a:p>
          <a:p>
            <a:pPr marL="1065212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76325" algn="l"/>
              </a:tabLst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Reuniões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de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capacitação da equipe.</a:t>
            </a:r>
          </a:p>
          <a:p>
            <a:pPr marL="1065212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76325" algn="l"/>
              </a:tabLst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Contato com lideranças locais</a:t>
            </a:r>
          </a:p>
          <a:p>
            <a:pPr marL="1065212" lvl="2" indent="-342900"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76325" algn="l"/>
              </a:tabLst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Priorização de atendimento de usuários alvo.</a:t>
            </a:r>
            <a:endParaRPr lang="pt-BR" sz="2400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91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764704"/>
            <a:ext cx="91141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Objetivo 1:</a:t>
            </a:r>
            <a:r>
              <a:rPr lang="pt-BR" sz="2400" dirty="0">
                <a:latin typeface="Garamond" panose="02020404030301010803" pitchFamily="18" charset="0"/>
              </a:rPr>
              <a:t> Ampliar a cobertura a pessoas hipertensas e/ou diabéticas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1.1: </a:t>
            </a:r>
            <a:r>
              <a:rPr lang="pt-BR" sz="2400" dirty="0">
                <a:latin typeface="Garamond" panose="02020404030301010803" pitchFamily="18" charset="0"/>
              </a:rPr>
              <a:t>Cadastrar 100% das pessoas com hipertensão no Programa de Atenção à Hipertensão Arterial Sistêmica e à Diabetes Mellitus da UBS.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1.1:</a:t>
            </a:r>
            <a:r>
              <a:rPr lang="pt-BR" sz="2400" dirty="0">
                <a:latin typeface="Garamond" panose="02020404030301010803" pitchFamily="18" charset="0"/>
              </a:rPr>
              <a:t> Cobertura do Programa de Atenção à Hipertensão Arterial Sistêmica na UBS </a:t>
            </a:r>
            <a:r>
              <a:rPr lang="pt-BR" sz="2400" dirty="0" err="1">
                <a:latin typeface="Garamond" panose="02020404030301010803" pitchFamily="18" charset="0"/>
              </a:rPr>
              <a:t>Elpidio</a:t>
            </a:r>
            <a:r>
              <a:rPr lang="pt-BR" sz="2400" dirty="0">
                <a:latin typeface="Garamond" panose="02020404030301010803" pitchFamily="18" charset="0"/>
              </a:rPr>
              <a:t> Moreira Sousa.</a:t>
            </a:r>
          </a:p>
        </p:txBody>
      </p:sp>
      <p:sp>
        <p:nvSpPr>
          <p:cNvPr id="4" name="Retângulo 3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518" y="3597586"/>
            <a:ext cx="5838283" cy="3245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-79492" y="4435297"/>
            <a:ext cx="33900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66 usuários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98 usuários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210 usuários.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1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1165" y="980728"/>
            <a:ext cx="903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1.2: </a:t>
            </a:r>
            <a:r>
              <a:rPr lang="pt-BR" sz="2400" dirty="0">
                <a:latin typeface="Garamond" panose="02020404030301010803" pitchFamily="18" charset="0"/>
              </a:rPr>
              <a:t>Cadastrar 100% das pessoas com diabetes no Programa de Atenção à Hipertensão Arterial Sistêmica e à Diabetes Mellitus da UBS.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1.2:</a:t>
            </a:r>
            <a:r>
              <a:rPr lang="pt-BR" sz="2400" dirty="0">
                <a:latin typeface="Garamond" panose="02020404030301010803" pitchFamily="18" charset="0"/>
              </a:rPr>
              <a:t> Cobertura do Programa de Atenção à Diabetes Mellitus da UBS </a:t>
            </a:r>
            <a:r>
              <a:rPr lang="pt-BR" sz="2400" dirty="0" err="1">
                <a:latin typeface="Garamond" panose="02020404030301010803" pitchFamily="18" charset="0"/>
              </a:rPr>
              <a:t>Elpidio</a:t>
            </a:r>
            <a:r>
              <a:rPr lang="pt-BR" sz="2400" dirty="0">
                <a:latin typeface="Garamond" panose="02020404030301010803" pitchFamily="18" charset="0"/>
              </a:rPr>
              <a:t> Moreira Sousa.</a:t>
            </a:r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3429000"/>
            <a:ext cx="5347749" cy="331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29862" y="4221088"/>
            <a:ext cx="3611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11 usuários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26 usuários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63usuários.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32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836712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Objetivo 2:</a:t>
            </a:r>
            <a:r>
              <a:rPr lang="pt-BR" sz="2400" dirty="0">
                <a:latin typeface="Garamond" panose="02020404030301010803" pitchFamily="18" charset="0"/>
              </a:rPr>
              <a:t> Melhorar a qualidade da atenção a hipertensos e/ou diabéticos.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2.1: </a:t>
            </a:r>
            <a:r>
              <a:rPr lang="pt-BR" sz="2400" dirty="0">
                <a:latin typeface="Garamond" panose="02020404030301010803" pitchFamily="18" charset="0"/>
              </a:rPr>
              <a:t>Realizar exame clínico apropriado em 100% dos hipertensos.  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2.1:</a:t>
            </a:r>
            <a:r>
              <a:rPr lang="pt-BR" sz="2400" dirty="0">
                <a:latin typeface="Garamond" panose="02020404030301010803" pitchFamily="18" charset="0"/>
              </a:rPr>
              <a:t> Proporção de pessoas com hipertensão com o exame clínico em dia, de acordo com o protocolo</a:t>
            </a:r>
            <a:r>
              <a:rPr lang="pt-BR" sz="2400" dirty="0" smtClean="0">
                <a:latin typeface="Garamond" panose="02020404030301010803" pitchFamily="18" charset="0"/>
              </a:rPr>
              <a:t>.</a:t>
            </a:r>
          </a:p>
          <a:p>
            <a:pPr algn="just"/>
            <a:endParaRPr lang="pt-BR" sz="2400" dirty="0" smtClean="0">
              <a:latin typeface="Garamond" panose="02020404030301010803" pitchFamily="18" charset="0"/>
            </a:endParaRP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2.2:</a:t>
            </a:r>
            <a:r>
              <a:rPr lang="pt-BR" sz="2400" dirty="0">
                <a:latin typeface="Garamond" panose="02020404030301010803" pitchFamily="18" charset="0"/>
              </a:rPr>
              <a:t> Realizar exame clínico apropriado em 100% das pessoas com diabetes.  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2.2:</a:t>
            </a:r>
            <a:r>
              <a:rPr lang="pt-BR" sz="2400" dirty="0">
                <a:latin typeface="Garamond" panose="02020404030301010803" pitchFamily="18" charset="0"/>
              </a:rPr>
              <a:t> Proporção de pessoas com diabetes com o exame clínico em dia de acordo com o protocolo. </a:t>
            </a: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345547"/>
              </p:ext>
            </p:extLst>
          </p:nvPr>
        </p:nvGraphicFramePr>
        <p:xfrm>
          <a:off x="4460822" y="4438261"/>
          <a:ext cx="4716016" cy="2419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1403" y="5173008"/>
            <a:ext cx="450684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Garamond" panose="02020404030301010803" pitchFamily="18" charset="0"/>
              </a:rPr>
              <a:t>1º mês: </a:t>
            </a:r>
            <a:r>
              <a:rPr lang="pt-BR" sz="2000" dirty="0" smtClean="0">
                <a:latin typeface="Garamond" panose="02020404030301010803" pitchFamily="18" charset="0"/>
              </a:rPr>
              <a:t>66 usuários com HAS 11 com DM.</a:t>
            </a:r>
            <a:endParaRPr lang="pt-BR" sz="2000" dirty="0">
              <a:latin typeface="Garamond" panose="02020404030301010803" pitchFamily="18" charset="0"/>
            </a:endParaRPr>
          </a:p>
          <a:p>
            <a:r>
              <a:rPr lang="pt-BR" sz="2000" dirty="0">
                <a:latin typeface="Garamond" panose="02020404030301010803" pitchFamily="18" charset="0"/>
              </a:rPr>
              <a:t>2º mês: </a:t>
            </a:r>
            <a:r>
              <a:rPr lang="pt-BR" sz="2000" dirty="0" smtClean="0">
                <a:latin typeface="Garamond" panose="02020404030301010803" pitchFamily="18" charset="0"/>
              </a:rPr>
              <a:t>98 usuários com HAS e 26 com DM.</a:t>
            </a:r>
          </a:p>
          <a:p>
            <a:r>
              <a:rPr lang="pt-BR" sz="2000" dirty="0" smtClean="0">
                <a:latin typeface="Garamond" panose="02020404030301010803" pitchFamily="18" charset="0"/>
              </a:rPr>
              <a:t>3º </a:t>
            </a:r>
            <a:r>
              <a:rPr lang="pt-BR" sz="2000" dirty="0">
                <a:latin typeface="Garamond" panose="02020404030301010803" pitchFamily="18" charset="0"/>
              </a:rPr>
              <a:t>mês: </a:t>
            </a:r>
            <a:r>
              <a:rPr lang="pt-BR" sz="2000" dirty="0" smtClean="0">
                <a:latin typeface="Garamond" panose="02020404030301010803" pitchFamily="18" charset="0"/>
              </a:rPr>
              <a:t>210 usuários com HAS  e 63 com DM.</a:t>
            </a:r>
            <a:endParaRPr lang="pt-BR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1981" y="1052736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Garamond" panose="02020404030301010803" pitchFamily="18" charset="0"/>
              </a:rPr>
              <a:t>Meta 2.3:</a:t>
            </a:r>
            <a:r>
              <a:rPr lang="pt-BR" sz="2400" dirty="0">
                <a:latin typeface="Garamond" panose="02020404030301010803" pitchFamily="18" charset="0"/>
              </a:rPr>
              <a:t> Realizar exame dos pés em 100% das pessoas com diabetes a cada 03 meses (com palpação dos pulsos tibial posterior e pedioso e medida da sensibilidade).</a:t>
            </a:r>
          </a:p>
          <a:p>
            <a:r>
              <a:rPr lang="pt-BR" sz="2400" b="1" dirty="0">
                <a:latin typeface="Garamond" panose="02020404030301010803" pitchFamily="18" charset="0"/>
              </a:rPr>
              <a:t>Indicador 2.3:</a:t>
            </a:r>
            <a:r>
              <a:rPr lang="pt-BR" sz="2400" dirty="0">
                <a:latin typeface="Garamond" panose="02020404030301010803" pitchFamily="18" charset="0"/>
              </a:rPr>
              <a:t> Proporção de pessoas com diabetes com o exame dos pés em dia.</a:t>
            </a:r>
          </a:p>
        </p:txBody>
      </p:sp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6263883"/>
              </p:ext>
            </p:extLst>
          </p:nvPr>
        </p:nvGraphicFramePr>
        <p:xfrm>
          <a:off x="3886289" y="4194160"/>
          <a:ext cx="5256584" cy="266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12126" y="5373216"/>
            <a:ext cx="4139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11 usuários com DM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26 usuários com DM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63 usuários com DM</a:t>
            </a:r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</p:spTree>
    <p:extLst>
      <p:ext uri="{BB962C8B-B14F-4D97-AF65-F5344CB8AC3E}">
        <p14:creationId xmlns:p14="http://schemas.microsoft.com/office/powerpoint/2010/main" val="294454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6626" y="764704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2.4:</a:t>
            </a:r>
            <a:r>
              <a:rPr lang="pt-BR" sz="2400" dirty="0">
                <a:latin typeface="Garamond" panose="02020404030301010803" pitchFamily="18" charset="0"/>
              </a:rPr>
              <a:t> Garantir a 100% das pessoas com hipertensão a solicitação</a:t>
            </a:r>
            <a:r>
              <a:rPr lang="pt-BR" sz="2400" dirty="0" smtClean="0">
                <a:latin typeface="Garamond" panose="02020404030301010803" pitchFamily="18" charset="0"/>
              </a:rPr>
              <a:t>/ realização </a:t>
            </a:r>
            <a:r>
              <a:rPr lang="pt-BR" sz="2400" dirty="0">
                <a:latin typeface="Garamond" panose="02020404030301010803" pitchFamily="18" charset="0"/>
              </a:rPr>
              <a:t>de exames complementares em dia de acordo com o protocolo.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2.4:</a:t>
            </a:r>
            <a:r>
              <a:rPr lang="pt-BR" sz="2400" dirty="0">
                <a:latin typeface="Garamond" panose="02020404030301010803" pitchFamily="18" charset="0"/>
              </a:rPr>
              <a:t> Proporção de pessoas com hipertensão com os exames complementares em dia de acordo com o protocolo. </a:t>
            </a:r>
            <a:endParaRPr lang="pt-BR" sz="2400" dirty="0" smtClean="0">
              <a:latin typeface="Garamond" panose="02020404030301010803" pitchFamily="18" charset="0"/>
            </a:endParaRPr>
          </a:p>
          <a:p>
            <a:pPr algn="just"/>
            <a:endParaRPr lang="pt-BR" sz="2400" dirty="0">
              <a:latin typeface="Garamond" panose="02020404030301010803" pitchFamily="18" charset="0"/>
            </a:endParaRP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2.5:</a:t>
            </a:r>
            <a:r>
              <a:rPr lang="pt-BR" sz="2400" dirty="0">
                <a:latin typeface="Garamond" panose="02020404030301010803" pitchFamily="18" charset="0"/>
              </a:rPr>
              <a:t> Garantir a 100% das pessoas com diabetes a </a:t>
            </a:r>
            <a:r>
              <a:rPr lang="pt-BR" sz="2400" dirty="0" smtClean="0">
                <a:latin typeface="Garamond" panose="02020404030301010803" pitchFamily="18" charset="0"/>
              </a:rPr>
              <a:t>solicitação/ realização </a:t>
            </a:r>
            <a:r>
              <a:rPr lang="pt-BR" sz="2400" dirty="0">
                <a:latin typeface="Garamond" panose="02020404030301010803" pitchFamily="18" charset="0"/>
              </a:rPr>
              <a:t>de exames complementares em dia de acordo com o protocolo.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2.5: </a:t>
            </a:r>
            <a:r>
              <a:rPr lang="pt-BR" sz="2400" dirty="0">
                <a:latin typeface="Garamond" panose="02020404030301010803" pitchFamily="18" charset="0"/>
              </a:rPr>
              <a:t>Proporção de pessoas com diabetes com os exames complementares em dia de acordo com o protocolo</a:t>
            </a: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sp>
        <p:nvSpPr>
          <p:cNvPr id="5" name="Retângulo 4"/>
          <p:cNvSpPr/>
          <p:nvPr/>
        </p:nvSpPr>
        <p:spPr>
          <a:xfrm>
            <a:off x="79309" y="4737340"/>
            <a:ext cx="378838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>
                <a:latin typeface="Garamond" panose="02020404030301010803" pitchFamily="18" charset="0"/>
              </a:rPr>
              <a:t>1º mês: </a:t>
            </a:r>
            <a:r>
              <a:rPr lang="pt-BR" sz="2200" dirty="0" smtClean="0">
                <a:latin typeface="Garamond" panose="02020404030301010803" pitchFamily="18" charset="0"/>
              </a:rPr>
              <a:t>66 usuários com HAS e 11 com DM. </a:t>
            </a:r>
            <a:endParaRPr lang="pt-BR" sz="2200" dirty="0">
              <a:latin typeface="Garamond" panose="02020404030301010803" pitchFamily="18" charset="0"/>
            </a:endParaRPr>
          </a:p>
          <a:p>
            <a:r>
              <a:rPr lang="pt-BR" sz="2200" dirty="0">
                <a:latin typeface="Garamond" panose="02020404030301010803" pitchFamily="18" charset="0"/>
              </a:rPr>
              <a:t>2º mês: </a:t>
            </a:r>
            <a:r>
              <a:rPr lang="pt-BR" sz="2200" dirty="0" smtClean="0">
                <a:latin typeface="Garamond" panose="02020404030301010803" pitchFamily="18" charset="0"/>
              </a:rPr>
              <a:t>98 usuários com HAS e 26 com DM. </a:t>
            </a:r>
          </a:p>
          <a:p>
            <a:r>
              <a:rPr lang="pt-BR" sz="2200" dirty="0" smtClean="0">
                <a:latin typeface="Garamond" panose="02020404030301010803" pitchFamily="18" charset="0"/>
              </a:rPr>
              <a:t>3º </a:t>
            </a:r>
            <a:r>
              <a:rPr lang="pt-BR" sz="2200" dirty="0">
                <a:latin typeface="Garamond" panose="02020404030301010803" pitchFamily="18" charset="0"/>
              </a:rPr>
              <a:t>mês: </a:t>
            </a:r>
            <a:r>
              <a:rPr lang="pt-BR" sz="2200" dirty="0" smtClean="0">
                <a:latin typeface="Garamond" panose="02020404030301010803" pitchFamily="18" charset="0"/>
              </a:rPr>
              <a:t>210 usuários com HAS  e 63 com DM.</a:t>
            </a:r>
            <a:r>
              <a:rPr lang="pt-BR" sz="2200" dirty="0">
                <a:latin typeface="Garamond" panose="02020404030301010803" pitchFamily="18" charset="0"/>
              </a:rPr>
              <a:t> </a:t>
            </a:r>
            <a:endParaRPr lang="pt-BR" sz="2200" dirty="0">
              <a:latin typeface="Garamond" panose="02020404030301010803" pitchFamily="18" charset="0"/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289150"/>
              </p:ext>
            </p:extLst>
          </p:nvPr>
        </p:nvGraphicFramePr>
        <p:xfrm>
          <a:off x="3886289" y="4194160"/>
          <a:ext cx="5256584" cy="266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3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90872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2.6:</a:t>
            </a:r>
            <a:r>
              <a:rPr lang="pt-BR" sz="2400" dirty="0">
                <a:latin typeface="Garamond" panose="02020404030301010803" pitchFamily="18" charset="0"/>
              </a:rPr>
              <a:t> Priorizar a prescrição de medicamentos da farmácia popular para 100% das pessoas com hipertensão cadastradas na UBS.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2.6: </a:t>
            </a:r>
            <a:r>
              <a:rPr lang="pt-BR" sz="2400" dirty="0">
                <a:latin typeface="Garamond" panose="02020404030301010803" pitchFamily="18" charset="0"/>
              </a:rPr>
              <a:t>Proporção de pessoas com hipertensão com prescrição de medicamentos da Farmácia Popular/</a:t>
            </a:r>
            <a:r>
              <a:rPr lang="pt-BR" sz="2400" dirty="0" err="1">
                <a:latin typeface="Garamond" panose="02020404030301010803" pitchFamily="18" charset="0"/>
              </a:rPr>
              <a:t>Hiperdia</a:t>
            </a:r>
            <a:r>
              <a:rPr lang="pt-BR" sz="2400" dirty="0">
                <a:latin typeface="Garamond" panose="02020404030301010803" pitchFamily="18" charset="0"/>
              </a:rPr>
              <a:t> priorizada.</a:t>
            </a:r>
            <a:r>
              <a:rPr lang="pt-BR" sz="2400" b="1" dirty="0">
                <a:latin typeface="Garamond" panose="02020404030301010803" pitchFamily="18" charset="0"/>
              </a:rPr>
              <a:t> </a:t>
            </a:r>
            <a:endParaRPr lang="pt-BR" sz="2400" b="1" dirty="0" smtClean="0">
              <a:latin typeface="Garamond" panose="02020404030301010803" pitchFamily="18" charset="0"/>
            </a:endParaRPr>
          </a:p>
          <a:p>
            <a:pPr algn="just"/>
            <a:endParaRPr lang="pt-BR" sz="2400" dirty="0">
              <a:latin typeface="Garamond" panose="02020404030301010803" pitchFamily="18" charset="0"/>
            </a:endParaRP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2.7:</a:t>
            </a:r>
            <a:r>
              <a:rPr lang="pt-BR" sz="2400" dirty="0">
                <a:latin typeface="Garamond" panose="02020404030301010803" pitchFamily="18" charset="0"/>
              </a:rPr>
              <a:t> Priorizar a prescrição de medicamentos da farmácia popular para 100% das pessoas com diabetes cadastradas na UBS.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2.7:</a:t>
            </a:r>
            <a:r>
              <a:rPr lang="pt-BR" sz="2400" dirty="0">
                <a:latin typeface="Garamond" panose="02020404030301010803" pitchFamily="18" charset="0"/>
              </a:rPr>
              <a:t> Proporção de pessoas com diabetes com prescrição de medicamentos da Farmácia Popular/</a:t>
            </a:r>
            <a:r>
              <a:rPr lang="pt-BR" sz="2400" dirty="0" err="1">
                <a:latin typeface="Garamond" panose="02020404030301010803" pitchFamily="18" charset="0"/>
              </a:rPr>
              <a:t>Hiperdia</a:t>
            </a:r>
            <a:r>
              <a:rPr lang="pt-BR" sz="2400" dirty="0">
                <a:latin typeface="Garamond" panose="02020404030301010803" pitchFamily="18" charset="0"/>
              </a:rPr>
              <a:t> priorizada.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9862" y="5521006"/>
            <a:ext cx="91259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66 usuários com HAS e 11 com DM. (100% nos 03 meses)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98 usuários com HAS e 26 com DM. </a:t>
            </a:r>
            <a:r>
              <a:rPr lang="pt-BR" sz="2400" dirty="0">
                <a:latin typeface="Garamond" panose="02020404030301010803" pitchFamily="18" charset="0"/>
              </a:rPr>
              <a:t>(100% nos 03 meses</a:t>
            </a:r>
            <a:r>
              <a:rPr lang="pt-BR" sz="2400" dirty="0" smtClean="0">
                <a:latin typeface="Garamond" panose="02020404030301010803" pitchFamily="18" charset="0"/>
              </a:rPr>
              <a:t>)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210 usuários com HAS  e 63 com DM.</a:t>
            </a:r>
            <a:r>
              <a:rPr lang="pt-BR" sz="2400" dirty="0">
                <a:latin typeface="Garamond" panose="02020404030301010803" pitchFamily="18" charset="0"/>
              </a:rPr>
              <a:t> (100% nos 03 meses)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3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163" y="1052736"/>
            <a:ext cx="903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2.8: </a:t>
            </a:r>
            <a:r>
              <a:rPr lang="pt-BR" sz="2400" dirty="0">
                <a:latin typeface="Garamond" panose="02020404030301010803" pitchFamily="18" charset="0"/>
              </a:rPr>
              <a:t>Realizar avaliação da necessidade de atendimento odontológico em 100% das pessoas com hipertensão.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2.8:</a:t>
            </a:r>
            <a:r>
              <a:rPr lang="pt-BR" sz="2400" dirty="0">
                <a:latin typeface="Garamond" panose="02020404030301010803" pitchFamily="18" charset="0"/>
              </a:rPr>
              <a:t> Proporção de pessoas hipertensas com avaliação da necessidade de atendimento odontológico.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392" y="3890144"/>
            <a:ext cx="547260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-79492" y="4435297"/>
            <a:ext cx="37508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56 usuários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98 usuários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210 usuários.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11748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2.9: </a:t>
            </a:r>
            <a:r>
              <a:rPr lang="pt-BR" sz="2400" dirty="0">
                <a:latin typeface="Garamond" panose="02020404030301010803" pitchFamily="18" charset="0"/>
              </a:rPr>
              <a:t>Realizar avaliação da necessidade de atendimento odontológico em 100% das pessoas com diabetes.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2.9:</a:t>
            </a:r>
            <a:r>
              <a:rPr lang="pt-BR" sz="2400" dirty="0">
                <a:latin typeface="Garamond" panose="02020404030301010803" pitchFamily="18" charset="0"/>
              </a:rPr>
              <a:t> Proporção de pessoas com diabetes com avaliação da necessidade de atendimento odontológico.   </a:t>
            </a: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graphicFrame>
        <p:nvGraphicFramePr>
          <p:cNvPr id="4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526074"/>
              </p:ext>
            </p:extLst>
          </p:nvPr>
        </p:nvGraphicFramePr>
        <p:xfrm>
          <a:off x="4139952" y="3861048"/>
          <a:ext cx="4996160" cy="2990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-79492" y="4435297"/>
            <a:ext cx="40754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11 usuários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26 usuários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63 usuários.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68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69269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Objetivo 3:</a:t>
            </a:r>
            <a:r>
              <a:rPr lang="pt-BR" sz="2400" dirty="0">
                <a:latin typeface="Garamond" panose="02020404030301010803" pitchFamily="18" charset="0"/>
              </a:rPr>
              <a:t> Melhorar a adesão de pessoas com hipertensão e/ou diabetes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3.1: </a:t>
            </a:r>
            <a:r>
              <a:rPr lang="pt-BR" sz="2400" dirty="0">
                <a:latin typeface="Garamond" panose="02020404030301010803" pitchFamily="18" charset="0"/>
              </a:rPr>
              <a:t>Buscar 100% das pessoas com hipertensão faltosas às consultas na UBS conforme a periodicidade recomendada.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3.1: </a:t>
            </a:r>
            <a:r>
              <a:rPr lang="pt-BR" sz="2400" dirty="0">
                <a:latin typeface="Garamond" panose="02020404030301010803" pitchFamily="18" charset="0"/>
              </a:rPr>
              <a:t>Proporção de pessoas com hipertensão faltosas às consultas com busca ativa</a:t>
            </a:r>
            <a:r>
              <a:rPr lang="pt-BR" sz="2400" dirty="0" smtClean="0">
                <a:latin typeface="Garamond" panose="02020404030301010803" pitchFamily="18" charset="0"/>
              </a:rPr>
              <a:t>.</a:t>
            </a:r>
          </a:p>
          <a:p>
            <a:pPr algn="just"/>
            <a:endParaRPr lang="pt-BR" sz="2400" dirty="0">
              <a:latin typeface="Garamond" panose="02020404030301010803" pitchFamily="18" charset="0"/>
            </a:endParaRP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3.2:</a:t>
            </a:r>
            <a:r>
              <a:rPr lang="pt-BR" sz="2400" dirty="0">
                <a:latin typeface="Garamond" panose="02020404030301010803" pitchFamily="18" charset="0"/>
              </a:rPr>
              <a:t> Buscar 100% das pessoas com diabetes faltosas às consultas na UBS conforme a periodicidade recomendada.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3.2:</a:t>
            </a:r>
            <a:r>
              <a:rPr lang="pt-BR" sz="2400" dirty="0">
                <a:latin typeface="Garamond" panose="02020404030301010803" pitchFamily="18" charset="0"/>
              </a:rPr>
              <a:t> Proporção de pessoas com diabetes faltosas às consultas médicas com busca ativa.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0" y="5589240"/>
            <a:ext cx="8862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Durante os três meses da intervenção não tivemos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hipertensos e nem diabéticos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faltosos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às consultas.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3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1647" y="1700808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Importância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da intervenção na ação programática: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A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HAS é uma condição muito prevalente que contribui para efeitos adversos à saúde, incluindo: mortes prematuras, ataques cardíacos, insuficiência renal e acidente vascular cerebral. </a:t>
            </a:r>
            <a:endParaRPr lang="pt-BR" sz="24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endParaRPr lang="pt-BR" sz="2400" dirty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A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prevalência da DM do tipo II está aumentando, aproximadamente 7% da população adulta brasileira tem problema.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A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DM lidera como causa de cegueira, doença renal e amputação e expõe a um aumento de mortalidade principalmente por eventos cardiovasculares. </a:t>
            </a:r>
          </a:p>
          <a:p>
            <a:pPr marL="457200" indent="-457200" algn="just">
              <a:buFont typeface="+mj-lt"/>
              <a:buAutoNum type="arabicPeriod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895" y="292387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Introdução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24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76470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Objetivo 4:</a:t>
            </a:r>
            <a:r>
              <a:rPr lang="pt-BR" sz="2400" dirty="0">
                <a:latin typeface="Garamond" panose="02020404030301010803" pitchFamily="18" charset="0"/>
              </a:rPr>
              <a:t> Melhorar o registro das informações.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4.1: </a:t>
            </a:r>
            <a:r>
              <a:rPr lang="pt-BR" sz="2400" dirty="0">
                <a:latin typeface="Garamond" panose="02020404030301010803" pitchFamily="18" charset="0"/>
              </a:rPr>
              <a:t>Manter ficha de acompanhamento de 100% das pessoas com hipertensão.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4.1:</a:t>
            </a:r>
            <a:r>
              <a:rPr lang="pt-BR" sz="2400" dirty="0">
                <a:latin typeface="Garamond" panose="02020404030301010803" pitchFamily="18" charset="0"/>
              </a:rPr>
              <a:t> Proporção de pessoas com hipertensão com registro adequado na ficha de acompanhamento</a:t>
            </a:r>
            <a:r>
              <a:rPr lang="pt-BR" sz="2400" dirty="0" smtClean="0">
                <a:latin typeface="Garamond" panose="02020404030301010803" pitchFamily="18" charset="0"/>
              </a:rPr>
              <a:t>.</a:t>
            </a:r>
          </a:p>
          <a:p>
            <a:pPr algn="just"/>
            <a:endParaRPr lang="pt-BR" sz="2400" dirty="0">
              <a:latin typeface="Garamond" panose="02020404030301010803" pitchFamily="18" charset="0"/>
            </a:endParaRP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4.2: </a:t>
            </a:r>
            <a:r>
              <a:rPr lang="pt-BR" sz="2400" dirty="0">
                <a:latin typeface="Garamond" panose="02020404030301010803" pitchFamily="18" charset="0"/>
              </a:rPr>
              <a:t>Manter ficha de acompanhamento de 100% das pessoas com diabetes.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4.2:</a:t>
            </a:r>
            <a:r>
              <a:rPr lang="pt-BR" sz="2400" dirty="0">
                <a:latin typeface="Garamond" panose="02020404030301010803" pitchFamily="18" charset="0"/>
              </a:rPr>
              <a:t> Proporção de pessoas com diabetes com registro adequado na ficha de </a:t>
            </a:r>
            <a:r>
              <a:rPr lang="pt-BR" sz="2400" dirty="0" smtClean="0">
                <a:latin typeface="Garamond" panose="02020404030301010803" pitchFamily="18" charset="0"/>
              </a:rPr>
              <a:t>acompanhamento.</a:t>
            </a:r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9862" y="5521006"/>
            <a:ext cx="91259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66 usuários com HAS e 11 com DM. (100% nos 03 meses)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98 usuários com HAS e 26 com DM. </a:t>
            </a:r>
            <a:r>
              <a:rPr lang="pt-BR" sz="2400" dirty="0">
                <a:latin typeface="Garamond" panose="02020404030301010803" pitchFamily="18" charset="0"/>
              </a:rPr>
              <a:t>(100% nos 03 meses</a:t>
            </a:r>
            <a:r>
              <a:rPr lang="pt-BR" sz="2400" dirty="0" smtClean="0">
                <a:latin typeface="Garamond" panose="02020404030301010803" pitchFamily="18" charset="0"/>
              </a:rPr>
              <a:t>)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210 usuários com HAS  e 63 com DM.</a:t>
            </a:r>
            <a:r>
              <a:rPr lang="pt-BR" sz="2400" dirty="0">
                <a:latin typeface="Garamond" panose="02020404030301010803" pitchFamily="18" charset="0"/>
              </a:rPr>
              <a:t> (100% nos 03 meses)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67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764704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Objetivo 5:</a:t>
            </a:r>
            <a:r>
              <a:rPr lang="pt-BR" sz="2400" dirty="0">
                <a:latin typeface="Garamond" panose="02020404030301010803" pitchFamily="18" charset="0"/>
              </a:rPr>
              <a:t> Mapear o risco para doença cardiovascular das pessoas com hipertensão e/ou diabetes.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5.1:</a:t>
            </a:r>
            <a:r>
              <a:rPr lang="pt-BR" sz="2400" dirty="0">
                <a:latin typeface="Garamond" panose="02020404030301010803" pitchFamily="18" charset="0"/>
              </a:rPr>
              <a:t> Realizar estratificação do risco cardiovascular em 100% das pessoas com hipertensão.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5.1: </a:t>
            </a:r>
            <a:r>
              <a:rPr lang="pt-BR" sz="2400" dirty="0">
                <a:latin typeface="Garamond" panose="02020404030301010803" pitchFamily="18" charset="0"/>
              </a:rPr>
              <a:t>Proporção de pessoas com hipertensão com estratificação de risco cardiovascular</a:t>
            </a:r>
            <a:r>
              <a:rPr lang="pt-BR" sz="2400" dirty="0" smtClean="0">
                <a:latin typeface="Garamond" panose="02020404030301010803" pitchFamily="18" charset="0"/>
              </a:rPr>
              <a:t>.</a:t>
            </a:r>
          </a:p>
          <a:p>
            <a:pPr algn="just"/>
            <a:endParaRPr lang="pt-BR" sz="2400" dirty="0">
              <a:latin typeface="Garamond" panose="02020404030301010803" pitchFamily="18" charset="0"/>
            </a:endParaRP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5.2:</a:t>
            </a:r>
            <a:r>
              <a:rPr lang="pt-BR" sz="2400" dirty="0">
                <a:latin typeface="Garamond" panose="02020404030301010803" pitchFamily="18" charset="0"/>
              </a:rPr>
              <a:t> Realizar estratificação do risco cardiovascular em 100% das pessoas com diabetes.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5.2:</a:t>
            </a:r>
            <a:r>
              <a:rPr lang="pt-BR" sz="2400" dirty="0">
                <a:latin typeface="Garamond" panose="02020404030301010803" pitchFamily="18" charset="0"/>
              </a:rPr>
              <a:t> Proporção de pessoas com diabetes com estratificação de risco cardiovascular.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9862" y="5521006"/>
            <a:ext cx="91259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66 usuários com HAS e 11 com DM. (100% nos 03 meses)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98 usuários com HAS e 26 com DM. </a:t>
            </a:r>
            <a:r>
              <a:rPr lang="pt-BR" sz="2400" dirty="0">
                <a:latin typeface="Garamond" panose="02020404030301010803" pitchFamily="18" charset="0"/>
              </a:rPr>
              <a:t>(100% nos 03 meses</a:t>
            </a:r>
            <a:r>
              <a:rPr lang="pt-BR" sz="2400" dirty="0" smtClean="0">
                <a:latin typeface="Garamond" panose="02020404030301010803" pitchFamily="18" charset="0"/>
              </a:rPr>
              <a:t>)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210 usuários com HAS  e 63 com DM.</a:t>
            </a:r>
            <a:r>
              <a:rPr lang="pt-BR" sz="2400" dirty="0">
                <a:latin typeface="Garamond" panose="02020404030301010803" pitchFamily="18" charset="0"/>
              </a:rPr>
              <a:t> (100% nos 03 meses)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76470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Garamond" panose="02020404030301010803" pitchFamily="18" charset="0"/>
              </a:rPr>
              <a:t>Objetivo 6:</a:t>
            </a:r>
            <a:r>
              <a:rPr lang="pt-BR" sz="2400" dirty="0">
                <a:latin typeface="Garamond" panose="02020404030301010803" pitchFamily="18" charset="0"/>
              </a:rPr>
              <a:t> Promover a saúde de pessoas com hipertensão e/ou diabetes.</a:t>
            </a:r>
          </a:p>
          <a:p>
            <a:r>
              <a:rPr lang="pt-BR" sz="2400" b="1" dirty="0">
                <a:latin typeface="Garamond" panose="02020404030301010803" pitchFamily="18" charset="0"/>
              </a:rPr>
              <a:t>Meta 6.1:</a:t>
            </a:r>
            <a:r>
              <a:rPr lang="pt-BR" sz="2400" dirty="0">
                <a:latin typeface="Garamond" panose="02020404030301010803" pitchFamily="18" charset="0"/>
              </a:rPr>
              <a:t> Garantir orientação nutricional a 100% das pessoas com hipertensão.</a:t>
            </a:r>
          </a:p>
          <a:p>
            <a:r>
              <a:rPr lang="pt-BR" sz="2400" b="1" dirty="0">
                <a:latin typeface="Garamond" panose="02020404030301010803" pitchFamily="18" charset="0"/>
              </a:rPr>
              <a:t>Indicador 6.1 </a:t>
            </a:r>
            <a:r>
              <a:rPr lang="pt-BR" sz="2400" dirty="0">
                <a:latin typeface="Garamond" panose="02020404030301010803" pitchFamily="18" charset="0"/>
              </a:rPr>
              <a:t>Proporção de pessoas com hipertensão com orientação nutricional</a:t>
            </a:r>
            <a:r>
              <a:rPr lang="pt-BR" sz="2400" dirty="0" smtClean="0">
                <a:latin typeface="Garamond" panose="02020404030301010803" pitchFamily="18" charset="0"/>
              </a:rPr>
              <a:t>.</a:t>
            </a:r>
          </a:p>
          <a:p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b="1" dirty="0">
                <a:latin typeface="Garamond" panose="02020404030301010803" pitchFamily="18" charset="0"/>
              </a:rPr>
              <a:t>Meta 6.2:</a:t>
            </a:r>
            <a:r>
              <a:rPr lang="pt-BR" sz="2400" dirty="0">
                <a:latin typeface="Garamond" panose="02020404030301010803" pitchFamily="18" charset="0"/>
              </a:rPr>
              <a:t> Garantir orientação nutricional a 100% das pessoas com diabetes.</a:t>
            </a:r>
          </a:p>
          <a:p>
            <a:r>
              <a:rPr lang="pt-BR" sz="2400" b="1" dirty="0">
                <a:latin typeface="Garamond" panose="02020404030301010803" pitchFamily="18" charset="0"/>
              </a:rPr>
              <a:t>Indicador 6.2: </a:t>
            </a:r>
            <a:r>
              <a:rPr lang="pt-BR" sz="2400" dirty="0">
                <a:latin typeface="Garamond" panose="02020404030301010803" pitchFamily="18" charset="0"/>
              </a:rPr>
              <a:t>Proporção de pessoas com diabetes com orientação nutricional.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9862" y="5521006"/>
            <a:ext cx="91259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66 usuários com HAS e 11 com DM. (100% nos 03 meses)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98 usuários com HAS e 26 com DM. </a:t>
            </a:r>
            <a:r>
              <a:rPr lang="pt-BR" sz="2400" dirty="0">
                <a:latin typeface="Garamond" panose="02020404030301010803" pitchFamily="18" charset="0"/>
              </a:rPr>
              <a:t>(100% nos 03 meses</a:t>
            </a:r>
            <a:r>
              <a:rPr lang="pt-BR" sz="2400" dirty="0" smtClean="0">
                <a:latin typeface="Garamond" panose="02020404030301010803" pitchFamily="18" charset="0"/>
              </a:rPr>
              <a:t>)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210 usuários com HAS  e 63 com DM.</a:t>
            </a:r>
            <a:r>
              <a:rPr lang="pt-BR" sz="2400" dirty="0">
                <a:latin typeface="Garamond" panose="02020404030301010803" pitchFamily="18" charset="0"/>
              </a:rPr>
              <a:t> (100% nos 03 meses)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3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05273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6.3:</a:t>
            </a:r>
            <a:r>
              <a:rPr lang="pt-BR" sz="2400" dirty="0">
                <a:latin typeface="Garamond" panose="02020404030301010803" pitchFamily="18" charset="0"/>
              </a:rPr>
              <a:t> Garantir orientação em relação à prática regular de atividade física a 100% das pessoas com hipertensão.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6.3:</a:t>
            </a:r>
            <a:r>
              <a:rPr lang="pt-BR" sz="2400" dirty="0">
                <a:latin typeface="Garamond" panose="02020404030301010803" pitchFamily="18" charset="0"/>
              </a:rPr>
              <a:t> Proporção de pessoas com hipertensão com orientação sobre prática regular de atividade física. </a:t>
            </a:r>
            <a:endParaRPr lang="pt-BR" sz="2400" dirty="0" smtClean="0">
              <a:latin typeface="Garamond" panose="02020404030301010803" pitchFamily="18" charset="0"/>
            </a:endParaRPr>
          </a:p>
          <a:p>
            <a:pPr algn="just"/>
            <a:endParaRPr lang="pt-BR" sz="2400" dirty="0">
              <a:latin typeface="Garamond" panose="02020404030301010803" pitchFamily="18" charset="0"/>
            </a:endParaRP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6.4:</a:t>
            </a:r>
            <a:r>
              <a:rPr lang="pt-BR" sz="2400" dirty="0">
                <a:latin typeface="Garamond" panose="02020404030301010803" pitchFamily="18" charset="0"/>
              </a:rPr>
              <a:t> Garantir orientação em relação à prática regular de atividade física a 100% das pessoas com diabetes.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6.4:</a:t>
            </a:r>
            <a:r>
              <a:rPr lang="pt-BR" sz="2400" dirty="0">
                <a:latin typeface="Garamond" panose="02020404030301010803" pitchFamily="18" charset="0"/>
              </a:rPr>
              <a:t> Proporção de pessoas com diabetes com orientação sobre prática regular de atividade física.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9862" y="5521006"/>
            <a:ext cx="91259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66 usuários com HAS e 11 com DM. (100% nos 03 meses)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98 usuários com HAS e 26 com DM. </a:t>
            </a:r>
            <a:r>
              <a:rPr lang="pt-BR" sz="2400" dirty="0">
                <a:latin typeface="Garamond" panose="02020404030301010803" pitchFamily="18" charset="0"/>
              </a:rPr>
              <a:t>(100% nos 03 meses</a:t>
            </a:r>
            <a:r>
              <a:rPr lang="pt-BR" sz="2400" dirty="0" smtClean="0">
                <a:latin typeface="Garamond" panose="02020404030301010803" pitchFamily="18" charset="0"/>
              </a:rPr>
              <a:t>)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210 usuários com HAS  e 63 com DM.</a:t>
            </a:r>
            <a:r>
              <a:rPr lang="pt-BR" sz="2400" dirty="0">
                <a:latin typeface="Garamond" panose="02020404030301010803" pitchFamily="18" charset="0"/>
              </a:rPr>
              <a:t> (100% nos 03 meses)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6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836712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6.5:</a:t>
            </a:r>
            <a:r>
              <a:rPr lang="pt-BR" sz="2400" dirty="0">
                <a:latin typeface="Garamond" panose="02020404030301010803" pitchFamily="18" charset="0"/>
              </a:rPr>
              <a:t> Garantir orientação sobre os riscos do tabagismo a 100% das pessoas com hipertensão.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6.5:</a:t>
            </a:r>
            <a:r>
              <a:rPr lang="pt-BR" sz="2400" dirty="0">
                <a:latin typeface="Garamond" panose="02020404030301010803" pitchFamily="18" charset="0"/>
              </a:rPr>
              <a:t> Proporção de pessoas com hipertensão com orientação sobre os riscos do tabagismo</a:t>
            </a:r>
            <a:r>
              <a:rPr lang="pt-BR" sz="2400" dirty="0" smtClean="0">
                <a:latin typeface="Garamond" panose="02020404030301010803" pitchFamily="18" charset="0"/>
              </a:rPr>
              <a:t>.</a:t>
            </a:r>
          </a:p>
          <a:p>
            <a:pPr algn="just"/>
            <a:endParaRPr lang="pt-BR" sz="2400" dirty="0">
              <a:latin typeface="Garamond" panose="02020404030301010803" pitchFamily="18" charset="0"/>
            </a:endParaRP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Meta 6.6: </a:t>
            </a:r>
            <a:r>
              <a:rPr lang="pt-BR" sz="2400" dirty="0">
                <a:latin typeface="Garamond" panose="02020404030301010803" pitchFamily="18" charset="0"/>
              </a:rPr>
              <a:t>Garantir orientação sobre os riscos do tabagismo a 100% das pessoas com diabetes.</a:t>
            </a:r>
          </a:p>
          <a:p>
            <a:pPr algn="just"/>
            <a:r>
              <a:rPr lang="pt-BR" sz="2400" b="1" dirty="0">
                <a:latin typeface="Garamond" panose="02020404030301010803" pitchFamily="18" charset="0"/>
              </a:rPr>
              <a:t>Indicador 6.6:</a:t>
            </a:r>
            <a:r>
              <a:rPr lang="pt-BR" sz="2400" dirty="0">
                <a:latin typeface="Garamond" panose="02020404030301010803" pitchFamily="18" charset="0"/>
              </a:rPr>
              <a:t> Proporção de pessoas com diabetes com orientação sobre os riscos do tabagismo.</a:t>
            </a: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9862" y="5521006"/>
            <a:ext cx="91259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66 usuários com HAS e 11 com DM. (100% nos 03 meses)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98 usuários com HAS e 26 com DM. </a:t>
            </a:r>
            <a:r>
              <a:rPr lang="pt-BR" sz="2400" dirty="0">
                <a:latin typeface="Garamond" panose="02020404030301010803" pitchFamily="18" charset="0"/>
              </a:rPr>
              <a:t>(100% nos 03 meses</a:t>
            </a:r>
            <a:r>
              <a:rPr lang="pt-BR" sz="2400" dirty="0" smtClean="0">
                <a:latin typeface="Garamond" panose="02020404030301010803" pitchFamily="18" charset="0"/>
              </a:rPr>
              <a:t>)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210 usuários com HAS  e 63 com DM.</a:t>
            </a:r>
            <a:r>
              <a:rPr lang="pt-BR" sz="2400" dirty="0">
                <a:latin typeface="Garamond" panose="02020404030301010803" pitchFamily="18" charset="0"/>
              </a:rPr>
              <a:t> (100% nos 03 meses)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22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-14379" y="105273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Garamond" panose="02020404030301010803" pitchFamily="18" charset="0"/>
              </a:rPr>
              <a:t>Meta 6.7</a:t>
            </a:r>
            <a:r>
              <a:rPr lang="pt-BR" sz="2400" dirty="0">
                <a:latin typeface="Garamond" panose="02020404030301010803" pitchFamily="18" charset="0"/>
              </a:rPr>
              <a:t> Garantir orientação sobre higiene bucal a 100% das pessoas com hipertensão.</a:t>
            </a:r>
          </a:p>
          <a:p>
            <a:r>
              <a:rPr lang="pt-BR" sz="2400" b="1" dirty="0">
                <a:latin typeface="Garamond" panose="02020404030301010803" pitchFamily="18" charset="0"/>
              </a:rPr>
              <a:t>Indicador 6.7: </a:t>
            </a:r>
            <a:r>
              <a:rPr lang="pt-BR" sz="2400" dirty="0">
                <a:latin typeface="Garamond" panose="02020404030301010803" pitchFamily="18" charset="0"/>
              </a:rPr>
              <a:t>Proporção de pessoas com hipertensão com orientação sobre higiene bucal</a:t>
            </a:r>
            <a:r>
              <a:rPr lang="pt-BR" sz="2400" dirty="0" smtClean="0">
                <a:latin typeface="Garamond" panose="02020404030301010803" pitchFamily="18" charset="0"/>
              </a:rPr>
              <a:t>.</a:t>
            </a:r>
          </a:p>
          <a:p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b="1" dirty="0">
                <a:latin typeface="Garamond" panose="02020404030301010803" pitchFamily="18" charset="0"/>
              </a:rPr>
              <a:t>Meta 6.8:</a:t>
            </a:r>
            <a:r>
              <a:rPr lang="pt-BR" sz="2400" dirty="0">
                <a:latin typeface="Garamond" panose="02020404030301010803" pitchFamily="18" charset="0"/>
              </a:rPr>
              <a:t> Garantir orientação sobre higiene bucal a 100% das pessoas com diabetes.</a:t>
            </a:r>
          </a:p>
          <a:p>
            <a:r>
              <a:rPr lang="pt-BR" sz="2400" b="1" dirty="0">
                <a:latin typeface="Garamond" panose="02020404030301010803" pitchFamily="18" charset="0"/>
              </a:rPr>
              <a:t>Indicador 6.8</a:t>
            </a:r>
            <a:r>
              <a:rPr lang="pt-BR" sz="2400" dirty="0">
                <a:latin typeface="Garamond" panose="02020404030301010803" pitchFamily="18" charset="0"/>
              </a:rPr>
              <a:t>: Proporção de pessoas com diabetes com orientação sobre higiene bucal.</a:t>
            </a:r>
            <a:r>
              <a:rPr lang="pt-BR" sz="2400" b="1" dirty="0">
                <a:latin typeface="Garamond" panose="02020404030301010803" pitchFamily="18" charset="0"/>
              </a:rPr>
              <a:t>    </a:t>
            </a:r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latin typeface="Garamond" panose="02020404030301010803" pitchFamily="18" charset="0"/>
              </a:rPr>
              <a:t>OBJETIVOS, METAS E RESULTADOS</a:t>
            </a:r>
          </a:p>
        </p:txBody>
      </p:sp>
      <p:sp>
        <p:nvSpPr>
          <p:cNvPr id="4" name="Retângulo 3"/>
          <p:cNvSpPr/>
          <p:nvPr/>
        </p:nvSpPr>
        <p:spPr>
          <a:xfrm>
            <a:off x="29862" y="5521006"/>
            <a:ext cx="91259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latin typeface="Garamond" panose="02020404030301010803" pitchFamily="18" charset="0"/>
              </a:rPr>
              <a:t>1º mês: </a:t>
            </a:r>
            <a:r>
              <a:rPr lang="pt-BR" sz="2400" dirty="0" smtClean="0">
                <a:latin typeface="Garamond" panose="02020404030301010803" pitchFamily="18" charset="0"/>
              </a:rPr>
              <a:t>66 usuários com HAS e 11 com DM. (100% nos 03 meses)</a:t>
            </a: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dirty="0">
                <a:latin typeface="Garamond" panose="02020404030301010803" pitchFamily="18" charset="0"/>
              </a:rPr>
              <a:t>2º mês: </a:t>
            </a:r>
            <a:r>
              <a:rPr lang="pt-BR" sz="2400" dirty="0" smtClean="0">
                <a:latin typeface="Garamond" panose="02020404030301010803" pitchFamily="18" charset="0"/>
              </a:rPr>
              <a:t>98 usuários com HAS e 26 com DM. </a:t>
            </a:r>
            <a:r>
              <a:rPr lang="pt-BR" sz="2400" dirty="0">
                <a:latin typeface="Garamond" panose="02020404030301010803" pitchFamily="18" charset="0"/>
              </a:rPr>
              <a:t>(100% nos 03 meses</a:t>
            </a:r>
            <a:r>
              <a:rPr lang="pt-BR" sz="2400" dirty="0" smtClean="0">
                <a:latin typeface="Garamond" panose="02020404030301010803" pitchFamily="18" charset="0"/>
              </a:rPr>
              <a:t>)</a:t>
            </a:r>
          </a:p>
          <a:p>
            <a:r>
              <a:rPr lang="pt-BR" sz="2400" dirty="0" smtClean="0">
                <a:latin typeface="Garamond" panose="02020404030301010803" pitchFamily="18" charset="0"/>
              </a:rPr>
              <a:t>3º </a:t>
            </a:r>
            <a:r>
              <a:rPr lang="pt-BR" sz="2400" dirty="0">
                <a:latin typeface="Garamond" panose="02020404030301010803" pitchFamily="18" charset="0"/>
              </a:rPr>
              <a:t>mês: </a:t>
            </a:r>
            <a:r>
              <a:rPr lang="pt-BR" sz="2400" dirty="0" smtClean="0">
                <a:latin typeface="Garamond" panose="02020404030301010803" pitchFamily="18" charset="0"/>
              </a:rPr>
              <a:t>210 usuários com HAS  e 63 com DM.</a:t>
            </a:r>
            <a:r>
              <a:rPr lang="pt-BR" sz="2400" dirty="0">
                <a:latin typeface="Garamond" panose="02020404030301010803" pitchFamily="18" charset="0"/>
              </a:rPr>
              <a:t> (100% nos 03 meses)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4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Garamond" panose="02020404030301010803" pitchFamily="18" charset="0"/>
              </a:rPr>
              <a:t>DISCUSSÃO</a:t>
            </a:r>
            <a:endParaRPr lang="pt-BR" sz="2800" b="1" dirty="0">
              <a:latin typeface="Garamond" panose="02020404030301010803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862" y="836712"/>
            <a:ext cx="91141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A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intervenção exigiu que a equipe se capacitasse para seguir as recomendações do MS, além de maior e melhor integração da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equipe com as atribuições de cada um.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Ampliação e melhoria das ações ofertadas pela UBS;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Ampliação e melhor integração da UBS com outros serviços do município;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Melhoria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do registro e o agendamento dos hipertensos e diabéticos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viabilizando a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otimização da agenda para a atenção a demanda espontânea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  <a:endParaRPr lang="pt-B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Garamond" panose="02020404030301010803" pitchFamily="18" charset="0"/>
              </a:rPr>
              <a:t>DISCUSSÃO</a:t>
            </a:r>
            <a:endParaRPr lang="pt-BR" sz="2800" b="1" dirty="0">
              <a:latin typeface="Garamond" panose="02020404030301010803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409" y="639852"/>
            <a:ext cx="9114138" cy="516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Necessidade de maior conhecimento da comunidade a respeito do impacto da intervenção;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Os hipertensos e diabéticos demonstram satisfação com a prioridade no atendimento, porém gera insatisfação na sala de espera entre outros membros da comunidade que desconhecem o motivo desta priorização.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A pesar da ampliação da cobertura do programa ainda temos muitos hipertenso  e diabéticos sem cobertura.</a:t>
            </a:r>
            <a:endParaRPr lang="pt-B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01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3806" y="764704"/>
            <a:ext cx="91141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A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intervenção será incorporada a rotina do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serviço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;</a:t>
            </a:r>
            <a:endParaRPr lang="pt-BR" sz="24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Vamos adequar à ficha dos hipertensos e diabéticos que tínhamos previsto no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projeto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;</a:t>
            </a:r>
            <a:endParaRPr lang="pt-BR" sz="24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Quando a gerente da UBS retornar das férias solicitaremos a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incorporação de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novos ACS à UBS;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Também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pretendemos implementar o programa de pré-natal e de puericultura na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UBS.</a:t>
            </a:r>
            <a:endParaRPr lang="pt-B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9862" y="116632"/>
            <a:ext cx="911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Garamond" panose="02020404030301010803" pitchFamily="18" charset="0"/>
              </a:rPr>
              <a:t>DISCUSSÃO</a:t>
            </a:r>
            <a:endParaRPr lang="pt-BR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0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19558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>
                <a:latin typeface="Garamond" panose="02020404030301010803" pitchFamily="18" charset="0"/>
                <a:cs typeface="Arial" panose="020B0604020202020204" pitchFamily="34" charset="0"/>
              </a:rPr>
              <a:t>Reflexão crítica </a:t>
            </a:r>
            <a:r>
              <a:rPr lang="pt-BR" sz="2800" b="1" dirty="0" smtClean="0">
                <a:latin typeface="Garamond" panose="02020404030301010803" pitchFamily="18" charset="0"/>
                <a:cs typeface="Arial" panose="020B0604020202020204" pitchFamily="34" charset="0"/>
              </a:rPr>
              <a:t>sobre</a:t>
            </a:r>
            <a:r>
              <a:rPr lang="pt-BR" sz="2800" b="1" dirty="0"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lang="pt-BR" sz="2800" b="1" dirty="0" smtClean="0">
                <a:latin typeface="Garamond" panose="02020404030301010803" pitchFamily="18" charset="0"/>
                <a:cs typeface="Arial" panose="020B0604020202020204" pitchFamily="34" charset="0"/>
              </a:rPr>
              <a:t>meu processo pessoal de aprendizagem</a:t>
            </a:r>
            <a:endParaRPr lang="pt-BR" sz="28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1556792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</a:rPr>
              <a:t>Desafio profissional e pessoal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</a:rPr>
              <a:t>Ampliação do meu conhecimento acerca da Saúde Pública Brasileira, dos protocolos, dos programas de saúde.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 Melhora da minha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relação com os usuários, com seus familiares, bem como com a equipe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o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trabalho realizado me aproximou mais da minha comunidade, aprendi mais da cultura brasileira, da vida familiar dos usuários de minha comunidade e graças a isso sou capaz de resolver de forma mais fácil a maioria das situações de saúde de cada pessoa. </a:t>
            </a:r>
            <a:endParaRPr lang="pt-BR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59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620688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	</a:t>
            </a:r>
          </a:p>
        </p:txBody>
      </p:sp>
      <p:sp>
        <p:nvSpPr>
          <p:cNvPr id="3" name="2 Rectángulo"/>
          <p:cNvSpPr/>
          <p:nvPr/>
        </p:nvSpPr>
        <p:spPr>
          <a:xfrm>
            <a:off x="-429" y="844891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População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estimada de 305000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habitantes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(SEMSA, 2010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)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L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ocalizado perto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das águas do rio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Acre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. </a:t>
            </a:r>
            <a:endParaRPr lang="pt-BR" sz="24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 A SEMSA totaliza 88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instituições onde são oferecidos serviços de saúde à população de Rio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Branco. Inclui hospitais, centro de especialidade, centro de apoio diagnóstico e laboratório.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53 UBS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com Equipe de Saúde da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Família e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13 UBS tradicionais; </a:t>
            </a:r>
            <a:endParaRPr lang="pt-BR" sz="24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03 NASF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01 (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CEO). </a:t>
            </a:r>
            <a:endParaRPr lang="es-ES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895" y="9607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Introdução – Caracterização do município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2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1931" y="1196752"/>
            <a:ext cx="57683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spc="50" dirty="0" smtClean="0">
                <a:ln w="11430"/>
                <a:latin typeface="Garamond" panose="02020404030301010803" pitchFamily="18" charset="0"/>
              </a:rPr>
              <a:t>Obrigada!!!</a:t>
            </a:r>
            <a:endParaRPr lang="es-ES" sz="5400" cap="none" spc="50" dirty="0">
              <a:ln w="11430"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5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5240" y="724332"/>
            <a:ext cx="912610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A USF </a:t>
            </a:r>
            <a:r>
              <a:rPr lang="pt-B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Elpidio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 Moreira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Sousa é urbana.</a:t>
            </a: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População de 4000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usuários (SEMSA, 2015). </a:t>
            </a:r>
            <a:endParaRPr lang="pt-BR" sz="2400" dirty="0" smtClean="0">
              <a:latin typeface="Garamond" panose="02020404030301010803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A equipe está composta por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clínico geral,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enfermeiro, técnico enfermagem, seis ACS, um odontólogo, uma técnica de odontologia e uma auxiliar de serviços gerais. </a:t>
            </a:r>
            <a:endParaRPr lang="pt-B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895" y="9607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Introdução – Caracterização da UBS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0047" y="3739912"/>
            <a:ext cx="4906257" cy="3122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93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895" y="836712"/>
            <a:ext cx="9144000" cy="36873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52 pessoas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com DM residentes na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área,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e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156 pessoas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com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HAS.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A população alvo estava esquecido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na assistência,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existiam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usuários com  mais de dois anos sem fazer exames de rotina, que não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eram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avaliados pelos especialistas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correspondentes, além da falta de organização e sistematização da assistência ofertada.</a:t>
            </a:r>
            <a:endParaRPr lang="pt-B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895" y="9607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Introdução – Caracterização da UBS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9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895" y="692696"/>
            <a:ext cx="9126105" cy="1471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Qualificar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a atenção à saúde dos hipertensos e diabéticos da UBS </a:t>
            </a:r>
            <a:r>
              <a:rPr lang="pt-B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Elpidio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 Moreira Sousa, no Município Rio Branco, no Estado do Acre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  <a:endParaRPr lang="pt-B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895" y="9607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Objetivo Geral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0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0" y="836712"/>
            <a:ext cx="9144000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22313" lvl="1" indent="-3683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</a:rPr>
              <a:t>As ações foram podem ser agrupadas em 04 eixos: </a:t>
            </a:r>
          </a:p>
          <a:p>
            <a:pPr marL="1165225" lvl="2" indent="-457200" algn="just"/>
            <a:r>
              <a:rPr lang="pt-BR" dirty="0" smtClean="0">
                <a:latin typeface="Garamond" panose="02020404030301010803" pitchFamily="18" charset="0"/>
              </a:rPr>
              <a:t>Monitoramento e Avaliação (M&amp;A); </a:t>
            </a:r>
          </a:p>
          <a:p>
            <a:pPr marL="1165225" lvl="2" indent="-457200" algn="just"/>
            <a:r>
              <a:rPr lang="pt-BR" dirty="0" smtClean="0">
                <a:latin typeface="Garamond" panose="02020404030301010803" pitchFamily="18" charset="0"/>
              </a:rPr>
              <a:t>Organização e Gestão do Serviço (OGS); </a:t>
            </a:r>
          </a:p>
          <a:p>
            <a:pPr marL="1165225" lvl="2" indent="-457200" algn="just"/>
            <a:r>
              <a:rPr lang="pt-BR" dirty="0" smtClean="0">
                <a:latin typeface="Garamond" panose="02020404030301010803" pitchFamily="18" charset="0"/>
              </a:rPr>
              <a:t>Engajamento Público (EP); </a:t>
            </a:r>
          </a:p>
          <a:p>
            <a:pPr marL="1165225" lvl="2" indent="-457200" algn="just"/>
            <a:r>
              <a:rPr lang="pt-BR" dirty="0" smtClean="0">
                <a:latin typeface="Garamond" panose="02020404030301010803" pitchFamily="18" charset="0"/>
              </a:rPr>
              <a:t>Qualificação da Prática Clínica (QPC).</a:t>
            </a:r>
            <a:endParaRPr lang="pt-BR" dirty="0" smtClean="0">
              <a:latin typeface="Garamond" panose="02020404030301010803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895" y="9607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Metodologia - Ações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65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/>
          </p:cNvSpPr>
          <p:nvPr/>
        </p:nvSpPr>
        <p:spPr>
          <a:xfrm>
            <a:off x="129126" y="980728"/>
            <a:ext cx="8640960" cy="158417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400" dirty="0" smtClean="0">
                <a:latin typeface="Garamond" panose="02020404030301010803" pitchFamily="18" charset="0"/>
              </a:rPr>
              <a:t>No eixo M&amp;A:</a:t>
            </a:r>
          </a:p>
          <a:p>
            <a:pPr marL="0" indent="0" algn="just">
              <a:buNone/>
            </a:pPr>
            <a:r>
              <a:rPr lang="pt-BR" sz="2400" dirty="0" smtClean="0">
                <a:latin typeface="Garamond" panose="02020404030301010803" pitchFamily="18" charset="0"/>
              </a:rPr>
              <a:t>Monitoramento dos cadastros; dos percentuais de ingressos na ação programática; dos registros das ações realizadas; da periodicidade das consultas.</a:t>
            </a:r>
            <a:endParaRPr lang="pt-BR" sz="2400" dirty="0" smtClean="0">
              <a:latin typeface="Garamond" panose="02020404030301010803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895" y="9607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Metodologia - Ações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7895" y="3212976"/>
            <a:ext cx="91261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No eixo OGS</a:t>
            </a:r>
            <a:r>
              <a:rPr lang="pt-BR" sz="2400" dirty="0" smtClean="0">
                <a:latin typeface="Garamond" panose="02020404030301010803" pitchFamily="18" charset="0"/>
              </a:rPr>
              <a:t>:</a:t>
            </a:r>
          </a:p>
          <a:p>
            <a:pPr algn="just"/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Garantir o registro de pessoas com hipertensão cadastradas no Programa.  Melhorar o acolhimento para os usuários portadores de HAS. </a:t>
            </a:r>
          </a:p>
          <a:p>
            <a:pPr algn="just"/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Garantir material adequado para a tomada da medida 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de 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pressão arterial (</a:t>
            </a:r>
            <a:r>
              <a:rPr lang="pt-B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esfigmomanômetro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, manguitos, fita métrica, </a:t>
            </a:r>
            <a:r>
              <a:rPr lang="pt-B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glicosímetro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 e fitas de HGT) na UBS.</a:t>
            </a:r>
            <a:endParaRPr lang="pt-BR" sz="2400" dirty="0"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5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1484784"/>
            <a:ext cx="9036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No eixo EP</a:t>
            </a:r>
            <a:r>
              <a:rPr lang="pt-BR" sz="2400" dirty="0" smtClean="0">
                <a:latin typeface="Garamond" panose="02020404030301010803" pitchFamily="18" charset="0"/>
              </a:rPr>
              <a:t>:</a:t>
            </a:r>
          </a:p>
          <a:p>
            <a:pPr algn="just"/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Informar a comunidade sobre a existência do Programa de Atenção à HAS e a DM na UBS. Informar a comunidade sobre a importância de medir a pressão arterial a partir dos 18 anos, pelo menos, anualmente.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>
              <a:latin typeface="Garamond" panose="02020404030301010803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Garamond" panose="02020404030301010803" pitchFamily="18" charset="0"/>
              </a:rPr>
              <a:t>No </a:t>
            </a:r>
            <a:r>
              <a:rPr lang="pt-BR" sz="2400" dirty="0">
                <a:latin typeface="Garamond" panose="02020404030301010803" pitchFamily="18" charset="0"/>
              </a:rPr>
              <a:t>eixo </a:t>
            </a:r>
            <a:r>
              <a:rPr lang="pt-BR" sz="2400" dirty="0" smtClean="0">
                <a:latin typeface="Garamond" panose="02020404030301010803" pitchFamily="18" charset="0"/>
              </a:rPr>
              <a:t>QPC</a:t>
            </a:r>
          </a:p>
          <a:p>
            <a:pPr algn="just"/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Capacitar os ACS para o cadastramento e atualização da população da área da UBS. Capacitar a equipe da UBS para verificação da pressão arterial de forma criteriosa, incluindo uso adequado do manguito e para realização do </a:t>
            </a:r>
            <a:r>
              <a:rPr lang="pt-BR" sz="2400" dirty="0" err="1">
                <a:latin typeface="Garamond" panose="02020404030301010803" pitchFamily="18" charset="0"/>
                <a:cs typeface="Arial" panose="020B0604020202020204" pitchFamily="34" charset="0"/>
              </a:rPr>
              <a:t>hemoglicoteste</a:t>
            </a:r>
            <a:r>
              <a:rPr lang="pt-BR" sz="2400" dirty="0">
                <a:latin typeface="Garamond" panose="02020404030301010803" pitchFamily="18" charset="0"/>
                <a:cs typeface="Arial" panose="020B0604020202020204" pitchFamily="34" charset="0"/>
              </a:rPr>
              <a:t> em adultos com pressão arterial sustentada maior que 135/80 mmHg</a:t>
            </a:r>
            <a:r>
              <a:rPr lang="pt-BR" sz="2400" dirty="0" smtClean="0">
                <a:latin typeface="Garamond" panose="02020404030301010803" pitchFamily="18" charset="0"/>
                <a:cs typeface="Arial" panose="020B0604020202020204" pitchFamily="34" charset="0"/>
              </a:rPr>
              <a:t>.</a:t>
            </a:r>
            <a:endParaRPr lang="pt-BR" sz="2400" dirty="0">
              <a:latin typeface="Garamond" panose="02020404030301010803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895" y="96071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Garamond" panose="02020404030301010803" pitchFamily="18" charset="0"/>
              </a:rPr>
              <a:t>Metodologia - Ações</a:t>
            </a:r>
            <a:endParaRPr lang="pt-BR" sz="32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2547</Words>
  <Application>Microsoft Office PowerPoint</Application>
  <PresentationFormat>Apresentação na tela (4:3)</PresentationFormat>
  <Paragraphs>213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de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GEISELL</dc:creator>
  <cp:lastModifiedBy>BRANT</cp:lastModifiedBy>
  <cp:revision>62</cp:revision>
  <dcterms:created xsi:type="dcterms:W3CDTF">2016-02-05T12:14:24Z</dcterms:created>
  <dcterms:modified xsi:type="dcterms:W3CDTF">2016-02-08T17:02:45Z</dcterms:modified>
</cp:coreProperties>
</file>